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62" r:id="rId9"/>
    <p:sldId id="261" r:id="rId10"/>
    <p:sldId id="263" r:id="rId11"/>
    <p:sldId id="264" r:id="rId12"/>
    <p:sldId id="267" r:id="rId13"/>
    <p:sldId id="265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4680" autoAdjust="0"/>
  </p:normalViewPr>
  <p:slideViewPr>
    <p:cSldViewPr>
      <p:cViewPr>
        <p:scale>
          <a:sx n="90" d="100"/>
          <a:sy n="90" d="100"/>
        </p:scale>
        <p:origin x="-1162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03A8E-6475-42CB-9477-AA8059557B5B}" type="datetimeFigureOut">
              <a:rPr lang="de-DE" smtClean="0"/>
              <a:t>19.02.2018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67FB2-DE51-4823-A726-89A96D186E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16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85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44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623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602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782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908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570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093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573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333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98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2799-E85E-46D7-ADD3-09EFCD377A79}" type="datetimeFigureOut">
              <a:rPr lang="de-AT" smtClean="0"/>
              <a:pPr/>
              <a:t>19.02.2018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9ECE-12EC-4150-B3F6-03E030AEF84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496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oziologie.univie.ac.at/ba/ba-s/erweiterungscurricula/" TargetMode="External"/><Relationship Id="rId2" Type="http://schemas.openxmlformats.org/officeDocument/2006/relationships/hyperlink" Target="https://slw.univie.ac.at/studieren/erweiterungscurricul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oziologie.univie.ac.at/ba/ba-s/erweiterungscurricula/" TargetMode="External"/><Relationship Id="rId2" Type="http://schemas.openxmlformats.org/officeDocument/2006/relationships/hyperlink" Target="https://slw.univie.ac.at/studieren/erweiterungscurricul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tudienpraeses.univie.ac.at/stipendien/leistungsstipendium-nach-dem-studfg/" TargetMode="External"/><Relationship Id="rId2" Type="http://schemas.openxmlformats.org/officeDocument/2006/relationships/hyperlink" Target="https://slw.univie.ac.at/studieren/zulassungsverfahren/abgang-von-der-universitae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lw.univie.ac.at/studieren/zulassungsverfahren/abgang-von-der-universitae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lw.univie.ac.at/studieren/aktive-und-ehemalige-studierende/studienwechse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lw.univie.ac.at/studieren/zulassungsverfahren/abgang-von-der-universita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lw.univie.ac.at/studieren/erweiterungscurricu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" y="404664"/>
            <a:ext cx="9144000" cy="607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2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Erweiterungscurriculum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592" y="2276872"/>
            <a:ext cx="3168352" cy="230425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4499992" y="2261418"/>
            <a:ext cx="3168352" cy="2304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899592" y="2636912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ERWEITERUNGSCURRICULUM</a:t>
            </a: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r>
              <a:rPr lang="de-AT" sz="1600" dirty="0" smtClean="0">
                <a:latin typeface="Bahnschrift" panose="020B0502040204020203" pitchFamily="34" charset="0"/>
              </a:rPr>
              <a:t>15 ECTS von Liste</a:t>
            </a:r>
          </a:p>
          <a:p>
            <a:r>
              <a:rPr lang="de-AT" sz="1600" dirty="0" smtClean="0">
                <a:latin typeface="Bahnschrift" panose="020B0502040204020203" pitchFamily="34" charset="0"/>
                <a:hlinkClick r:id="rId2"/>
              </a:rPr>
              <a:t>https://slw.univie.ac.at/studieren/erweiterungscurricula/</a:t>
            </a:r>
            <a:endParaRPr lang="de-AT" sz="1600" dirty="0">
              <a:latin typeface="Bahnschrift" panose="020B0502040204020203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506872" y="3284984"/>
            <a:ext cx="1577296" cy="128069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4499992" y="2420888"/>
            <a:ext cx="31683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ALTERNATIVES</a:t>
            </a:r>
          </a:p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ERWEITERUNGSCURRICUM</a:t>
            </a:r>
            <a:br>
              <a:rPr lang="de-AT" sz="1600" b="1" dirty="0" smtClean="0">
                <a:latin typeface="Bahnschrift" panose="020B0502040204020203" pitchFamily="34" charset="0"/>
              </a:rPr>
            </a:br>
            <a:r>
              <a:rPr lang="de-AT" sz="1600" b="1" dirty="0" smtClean="0">
                <a:latin typeface="Bahnschrift" panose="020B0502040204020203" pitchFamily="34" charset="0"/>
              </a:rPr>
              <a:t/>
            </a:r>
            <a:br>
              <a:rPr lang="de-AT" sz="1600" b="1" dirty="0" smtClean="0">
                <a:latin typeface="Bahnschrift" panose="020B0502040204020203" pitchFamily="34" charset="0"/>
              </a:rPr>
            </a:br>
            <a:r>
              <a:rPr lang="de-AT" sz="1600" dirty="0" smtClean="0">
                <a:latin typeface="Bahnschrift" panose="020B0502040204020203" pitchFamily="34" charset="0"/>
              </a:rPr>
              <a:t>oder</a:t>
            </a: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506872" y="3325164"/>
            <a:ext cx="1577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AT" dirty="0" smtClean="0">
              <a:latin typeface="Bahnschrift" panose="020B0502040204020203" pitchFamily="34" charset="0"/>
            </a:endParaRPr>
          </a:p>
          <a:p>
            <a:pPr algn="ctr"/>
            <a:r>
              <a:rPr lang="de-AT" dirty="0" smtClean="0">
                <a:latin typeface="Bahnschrift" panose="020B0502040204020203" pitchFamily="34" charset="0"/>
              </a:rPr>
              <a:t>15 ECTS</a:t>
            </a:r>
            <a:br>
              <a:rPr lang="de-AT" dirty="0" smtClean="0">
                <a:latin typeface="Bahnschrift" panose="020B0502040204020203" pitchFamily="34" charset="0"/>
              </a:rPr>
            </a:br>
            <a:r>
              <a:rPr lang="de-AT" dirty="0" smtClean="0">
                <a:latin typeface="Bahnschrift" panose="020B0502040204020203" pitchFamily="34" charset="0"/>
              </a:rPr>
              <a:t>von Liste</a:t>
            </a:r>
            <a:br>
              <a:rPr lang="de-AT" dirty="0" smtClean="0">
                <a:latin typeface="Bahnschrift" panose="020B0502040204020203" pitchFamily="34" charset="0"/>
              </a:rPr>
            </a:br>
            <a:endParaRPr lang="de-AT" dirty="0" smtClean="0">
              <a:latin typeface="Bahnschrift" panose="020B0502040204020203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357301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Bahnschrift" panose="020B0502040204020203" pitchFamily="34" charset="0"/>
              </a:rPr>
              <a:t>15 ECTS nach freier Wahl</a:t>
            </a:r>
          </a:p>
          <a:p>
            <a:endParaRPr lang="de-AT" dirty="0" smtClean="0">
              <a:latin typeface="Bahnschrift" panose="020B0502040204020203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8992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Erweiterungscurriculum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592" y="2276872"/>
            <a:ext cx="3168352" cy="230425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4499992" y="2261418"/>
            <a:ext cx="3168352" cy="2304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899592" y="2636912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ERWEITERUNGSCURRICULUM</a:t>
            </a: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r>
              <a:rPr lang="de-AT" sz="1600" dirty="0" smtClean="0">
                <a:latin typeface="Bahnschrift" panose="020B0502040204020203" pitchFamily="34" charset="0"/>
              </a:rPr>
              <a:t>15 ECTS von Liste</a:t>
            </a:r>
          </a:p>
          <a:p>
            <a:r>
              <a:rPr lang="de-AT" sz="1600" dirty="0" smtClean="0">
                <a:latin typeface="Bahnschrift" panose="020B0502040204020203" pitchFamily="34" charset="0"/>
                <a:hlinkClick r:id="rId2"/>
              </a:rPr>
              <a:t>https://slw.univie.ac.at/studieren/erweiterungscurricula/</a:t>
            </a:r>
            <a:endParaRPr lang="de-AT" sz="1600" dirty="0">
              <a:latin typeface="Bahnschrift" panose="020B0502040204020203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506872" y="3284984"/>
            <a:ext cx="1577296" cy="128069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4499992" y="2420888"/>
            <a:ext cx="31683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ALTERNATIVES</a:t>
            </a:r>
          </a:p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ERWEITERUNGSCURRICUM</a:t>
            </a:r>
            <a:br>
              <a:rPr lang="de-AT" sz="1600" b="1" dirty="0" smtClean="0">
                <a:latin typeface="Bahnschrift" panose="020B0502040204020203" pitchFamily="34" charset="0"/>
              </a:rPr>
            </a:br>
            <a:r>
              <a:rPr lang="de-AT" sz="1600" b="1" dirty="0" smtClean="0">
                <a:latin typeface="Bahnschrift" panose="020B0502040204020203" pitchFamily="34" charset="0"/>
              </a:rPr>
              <a:t/>
            </a:r>
            <a:br>
              <a:rPr lang="de-AT" sz="1600" b="1" dirty="0" smtClean="0">
                <a:latin typeface="Bahnschrift" panose="020B0502040204020203" pitchFamily="34" charset="0"/>
              </a:rPr>
            </a:br>
            <a:r>
              <a:rPr lang="de-AT" sz="1600" dirty="0" smtClean="0">
                <a:latin typeface="Bahnschrift" panose="020B0502040204020203" pitchFamily="34" charset="0"/>
              </a:rPr>
              <a:t>oder</a:t>
            </a: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506872" y="3325164"/>
            <a:ext cx="1577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AT" dirty="0" smtClean="0">
              <a:latin typeface="Bahnschrift" panose="020B0502040204020203" pitchFamily="34" charset="0"/>
            </a:endParaRPr>
          </a:p>
          <a:p>
            <a:pPr algn="ctr"/>
            <a:r>
              <a:rPr lang="de-AT" dirty="0" smtClean="0">
                <a:latin typeface="Bahnschrift" panose="020B0502040204020203" pitchFamily="34" charset="0"/>
              </a:rPr>
              <a:t>15 ECTS</a:t>
            </a:r>
            <a:br>
              <a:rPr lang="de-AT" dirty="0" smtClean="0">
                <a:latin typeface="Bahnschrift" panose="020B0502040204020203" pitchFamily="34" charset="0"/>
              </a:rPr>
            </a:br>
            <a:r>
              <a:rPr lang="de-AT" dirty="0" smtClean="0">
                <a:latin typeface="Bahnschrift" panose="020B0502040204020203" pitchFamily="34" charset="0"/>
              </a:rPr>
              <a:t>von Liste</a:t>
            </a:r>
            <a:br>
              <a:rPr lang="de-AT" dirty="0" smtClean="0">
                <a:latin typeface="Bahnschrift" panose="020B0502040204020203" pitchFamily="34" charset="0"/>
              </a:rPr>
            </a:br>
            <a:endParaRPr lang="de-AT" dirty="0" smtClean="0">
              <a:latin typeface="Bahnschrift" panose="020B0502040204020203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357301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latin typeface="Bahnschrift" panose="020B0502040204020203" pitchFamily="34" charset="0"/>
              </a:rPr>
              <a:t>15 ECTS nach freier Wahl</a:t>
            </a:r>
          </a:p>
          <a:p>
            <a:endParaRPr lang="de-AT" dirty="0" smtClean="0">
              <a:latin typeface="Bahnschrift" panose="020B0502040204020203" pitchFamily="34" charset="0"/>
              <a:hlinkClick r:id="rId3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888176" y="4797152"/>
            <a:ext cx="6780168" cy="131705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Textfeld 15"/>
          <p:cNvSpPr txBox="1"/>
          <p:nvPr/>
        </p:nvSpPr>
        <p:spPr>
          <a:xfrm>
            <a:off x="888176" y="4917070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ERWEITERUNGSCURRICULUM</a:t>
            </a:r>
            <a:br>
              <a:rPr lang="de-AT" sz="1600" b="1" dirty="0" smtClean="0">
                <a:latin typeface="Bahnschrift" panose="020B0502040204020203" pitchFamily="34" charset="0"/>
              </a:rPr>
            </a:br>
            <a:endParaRPr lang="de-AT" sz="1600" b="1" dirty="0" smtClean="0">
              <a:latin typeface="Bahnschrift" panose="020B0502040204020203" pitchFamily="34" charset="0"/>
            </a:endParaRPr>
          </a:p>
          <a:p>
            <a:pPr algn="ctr"/>
            <a:r>
              <a:rPr lang="de-AT" sz="1600" dirty="0" smtClean="0">
                <a:latin typeface="Bahnschrift" panose="020B0502040204020203" pitchFamily="34" charset="0"/>
              </a:rPr>
              <a:t>30 ECTS von Liste (als ganzes Paket)</a:t>
            </a:r>
          </a:p>
          <a:p>
            <a:pPr algn="ctr"/>
            <a:r>
              <a:rPr lang="de-AT" sz="1600" dirty="0" smtClean="0">
                <a:latin typeface="Bahnschrift" panose="020B0502040204020203" pitchFamily="34" charset="0"/>
                <a:hlinkClick r:id="rId2"/>
              </a:rPr>
              <a:t>https://slw.univie.ac.at/studieren/erweiterungscurricula/</a:t>
            </a:r>
            <a:endParaRPr lang="de-AT" sz="1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„</a:t>
            </a:r>
            <a:r>
              <a:rPr lang="de-AT" b="1" dirty="0" err="1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MitbelegerIn</a:t>
            </a:r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“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3" name="Inhaltsplatzhalter 7"/>
          <p:cNvSpPr txBox="1">
            <a:spLocks/>
          </p:cNvSpPr>
          <p:nvPr/>
        </p:nvSpPr>
        <p:spPr>
          <a:xfrm>
            <a:off x="5868144" y="568144"/>
            <a:ext cx="3251904" cy="79208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AT" sz="2000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2000" dirty="0" smtClean="0">
                <a:latin typeface="Bahnschrift" panose="020B0502040204020203" pitchFamily="34" charset="0"/>
                <a:cs typeface="Arial" panose="020B0604020202020204" pitchFamily="34" charset="0"/>
              </a:rPr>
              <a:t>Innerhalb der Uni Wien</a:t>
            </a:r>
            <a:endParaRPr lang="de-AT" sz="20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" y="2170576"/>
            <a:ext cx="7750175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2987824" y="5066896"/>
            <a:ext cx="540060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484784"/>
            <a:ext cx="2952328" cy="57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5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err="1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MitbelegerIn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43" y="1600200"/>
            <a:ext cx="568391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Inhaltsplatzhalter 7"/>
          <p:cNvSpPr txBox="1">
            <a:spLocks/>
          </p:cNvSpPr>
          <p:nvPr/>
        </p:nvSpPr>
        <p:spPr>
          <a:xfrm>
            <a:off x="6733440" y="568144"/>
            <a:ext cx="2386608" cy="79208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AT" sz="2000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2000" dirty="0">
                <a:latin typeface="Bahnschrift" panose="020B0502040204020203" pitchFamily="34" charset="0"/>
                <a:cs typeface="Arial" panose="020B0604020202020204" pitchFamily="34" charset="0"/>
              </a:rPr>
              <a:t>z</a:t>
            </a:r>
            <a:r>
              <a:rPr lang="de-AT" sz="2000" dirty="0" smtClean="0">
                <a:latin typeface="Bahnschrift" panose="020B0502040204020203" pitchFamily="34" charset="0"/>
                <a:cs typeface="Arial" panose="020B0604020202020204" pitchFamily="34" charset="0"/>
              </a:rPr>
              <a:t>.B. an der WU</a:t>
            </a:r>
            <a:endParaRPr lang="de-AT" sz="20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210174" y="4131068"/>
            <a:ext cx="259613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2227318" y="4563116"/>
            <a:ext cx="165600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Rechteck 16"/>
          <p:cNvSpPr/>
          <p:nvPr/>
        </p:nvSpPr>
        <p:spPr>
          <a:xfrm>
            <a:off x="2227318" y="5192624"/>
            <a:ext cx="273600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Rechteck 17"/>
          <p:cNvSpPr/>
          <p:nvPr/>
        </p:nvSpPr>
        <p:spPr>
          <a:xfrm>
            <a:off x="5868144" y="2708920"/>
            <a:ext cx="144016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Rechteck 18"/>
          <p:cNvSpPr/>
          <p:nvPr/>
        </p:nvSpPr>
        <p:spPr>
          <a:xfrm>
            <a:off x="1746544" y="2902472"/>
            <a:ext cx="72008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Rechteck 19"/>
          <p:cNvSpPr/>
          <p:nvPr/>
        </p:nvSpPr>
        <p:spPr>
          <a:xfrm>
            <a:off x="4501136" y="2339736"/>
            <a:ext cx="197050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90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err="1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MitbelegerIn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3" name="Inhaltsplatzhalter 7"/>
          <p:cNvSpPr txBox="1">
            <a:spLocks/>
          </p:cNvSpPr>
          <p:nvPr/>
        </p:nvSpPr>
        <p:spPr>
          <a:xfrm>
            <a:off x="5868144" y="568144"/>
            <a:ext cx="3251904" cy="79208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AT" sz="2000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2000" dirty="0">
                <a:latin typeface="Bahnschrift" panose="020B0502040204020203" pitchFamily="34" charset="0"/>
                <a:cs typeface="Arial" panose="020B0604020202020204" pitchFamily="34" charset="0"/>
              </a:rPr>
              <a:t>z</a:t>
            </a:r>
            <a:r>
              <a:rPr lang="de-AT" sz="2000" dirty="0" smtClean="0">
                <a:latin typeface="Bahnschrift" panose="020B0502040204020203" pitchFamily="34" charset="0"/>
                <a:cs typeface="Arial" panose="020B0604020202020204" pitchFamily="34" charset="0"/>
              </a:rPr>
              <a:t>.B. an der Angewandten</a:t>
            </a:r>
            <a:endParaRPr lang="de-AT" sz="20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4" t="8730"/>
          <a:stretch/>
        </p:blipFill>
        <p:spPr bwMode="auto">
          <a:xfrm>
            <a:off x="89433" y="2276872"/>
            <a:ext cx="897335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619" b="92531"/>
          <a:stretch/>
        </p:blipFill>
        <p:spPr bwMode="auto">
          <a:xfrm>
            <a:off x="323528" y="1588832"/>
            <a:ext cx="1723680" cy="400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/>
          <p:nvPr/>
        </p:nvSpPr>
        <p:spPr>
          <a:xfrm>
            <a:off x="71145" y="4706856"/>
            <a:ext cx="954175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10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Leistungsstipendium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>
                <a:latin typeface="Bahnschrift" panose="020B0502040204020203" pitchFamily="34" charset="0"/>
                <a:cs typeface="Arial" panose="020B0604020202020204" pitchFamily="34" charset="0"/>
              </a:rPr>
              <a:t>f</a:t>
            </a: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ür 1 Jahr (Oktober – Oktober) für 1 Fach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Notendurchschnitt</a:t>
            </a:r>
          </a:p>
          <a:p>
            <a:r>
              <a:rPr lang="de-AT" dirty="0">
                <a:latin typeface="Bahnschrift" panose="020B0502040204020203" pitchFamily="34" charset="0"/>
                <a:cs typeface="Arial" panose="020B0604020202020204" pitchFamily="34" charset="0"/>
              </a:rPr>
              <a:t>m</a:t>
            </a: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ind. 35 ECTS absolviert</a:t>
            </a:r>
            <a:b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</a:b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Antrag in u:space stellen</a:t>
            </a:r>
          </a:p>
          <a:p>
            <a:pPr marL="0" indent="0">
              <a:buNone/>
            </a:pPr>
            <a:endParaRPr lang="de-AT" dirty="0">
              <a:latin typeface="Bahnschrift" panose="020B0502040204020203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r>
              <a:rPr lang="de-AT" sz="2000" dirty="0" smtClean="0">
                <a:latin typeface="Bahnschrift" panose="020B0502040204020203" pitchFamily="34" charset="0"/>
                <a:cs typeface="Arial" panose="020B0604020202020204" pitchFamily="34" charset="0"/>
                <a:hlinkClick r:id="rId3"/>
              </a:rPr>
              <a:t>http://studienpraeses.univie.ac.at/stipendien/leistungsstipendium-nach-dem-studfg/</a:t>
            </a:r>
            <a:endParaRPr lang="de-AT" sz="20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7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Studienabbruch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automatisch:</a:t>
            </a:r>
          </a:p>
          <a:p>
            <a:r>
              <a:rPr lang="de-AT" dirty="0">
                <a:latin typeface="Bahnschrift" panose="020B0502040204020203" pitchFamily="34" charset="0"/>
                <a:cs typeface="Arial" panose="020B0604020202020204" pitchFamily="34" charset="0"/>
              </a:rPr>
              <a:t>e</a:t>
            </a: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rfolgreiches Beenden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Nicht-Einzahlung des ÖH-Beitrags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STEOP nach 4. Antritt negativ</a:t>
            </a:r>
          </a:p>
          <a:p>
            <a:pPr marL="0" indent="0">
              <a:buNone/>
            </a:pP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/>
            </a:r>
            <a:b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</a:br>
            <a:endParaRPr lang="de-AT" dirty="0">
              <a:latin typeface="Bahnschrift" panose="020B0502040204020203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r>
              <a:rPr lang="de-AT" sz="2000" dirty="0" smtClean="0"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https://slw.univie.ac.at/studieren/zulassungsverfahren/abgang-von-der-universitaet/</a:t>
            </a:r>
            <a:endParaRPr lang="de-AT" sz="2000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de-AT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Studienabbruch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ln w="28575">
            <a:noFill/>
          </a:ln>
        </p:spPr>
        <p:txBody>
          <a:bodyPr/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selbst: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E-Mail von u:account-Mail-Adresse an: </a:t>
            </a:r>
            <a:r>
              <a:rPr lang="de-AT" i="1" dirty="0" smtClean="0"/>
              <a:t>bachelor.zulassung@univie.ac.at</a:t>
            </a:r>
            <a:br>
              <a:rPr lang="de-AT" i="1" dirty="0" smtClean="0"/>
            </a:br>
            <a:r>
              <a:rPr lang="de-AT" dirty="0" smtClean="0"/>
              <a:t>mit Angabe des zu beendenden Fachs</a:t>
            </a:r>
            <a:br>
              <a:rPr lang="de-AT" dirty="0" smtClean="0"/>
            </a:br>
            <a:endParaRPr lang="de-AT" dirty="0" smtClean="0"/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Abgang von Universität Wien nur, wenn keine Bücher aus Bibliothek ausgeborgt</a:t>
            </a:r>
          </a:p>
        </p:txBody>
      </p:sp>
    </p:spTree>
    <p:extLst>
      <p:ext uri="{BB962C8B-B14F-4D97-AF65-F5344CB8AC3E}">
        <p14:creationId xmlns:p14="http://schemas.microsoft.com/office/powerpoint/2010/main" val="28212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Studienwechsel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Antrag auf Zulassung via u:space</a:t>
            </a:r>
            <a:b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</a:b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E-Mail von u:account-Mail-Adresse an: </a:t>
            </a:r>
            <a:r>
              <a:rPr lang="de-AT" i="1" dirty="0" smtClean="0"/>
              <a:t>bachelor.zulassung@univie.ac.at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mit Angabe der Fächer, die gewechselt werden wollen</a:t>
            </a:r>
          </a:p>
          <a:p>
            <a:pPr marL="0" indent="0">
              <a:buNone/>
            </a:pP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sz="2200" dirty="0" smtClean="0">
                <a:hlinkClick r:id="rId2"/>
              </a:rPr>
              <a:t>https://slw.univie.ac.at/studieren/aktive-und-ehemalige-studierende/studienwechsel/</a:t>
            </a:r>
            <a:endParaRPr lang="de-AT" sz="2200" i="1" dirty="0"/>
          </a:p>
        </p:txBody>
      </p:sp>
    </p:spTree>
    <p:extLst>
      <p:ext uri="{BB962C8B-B14F-4D97-AF65-F5344CB8AC3E}">
        <p14:creationId xmlns:p14="http://schemas.microsoft.com/office/powerpoint/2010/main" val="10194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Inhalt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Semesterplanung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Erweiterungscurriculum &amp; Mitbelegung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Leistungsstipendium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Studienabbruch /-wechsel</a:t>
            </a: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/>
            </a:r>
            <a:b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</a:br>
            <a:endParaRPr lang="de-AT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Semesterplanung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7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Theorien – T1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Methoden – M1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Anwendungen – A1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Ergänzende Fächer</a:t>
            </a:r>
          </a:p>
        </p:txBody>
      </p:sp>
    </p:spTree>
    <p:extLst>
      <p:ext uri="{BB962C8B-B14F-4D97-AF65-F5344CB8AC3E}">
        <p14:creationId xmlns:p14="http://schemas.microsoft.com/office/powerpoint/2010/main" val="32804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Theorien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7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Grundzüge soziologischer Theorien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Klassiker lesen</a:t>
            </a: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Methoden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7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Einführung in die Methoden der empirische Sozialforschung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Einführung in die empirische Sozialforschung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Statistik!!!</a:t>
            </a: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Anwendungen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7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Struktur und Entwicklung der Gegenwartsgesellschaft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Werkstatt/Exkursionen</a:t>
            </a: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Ergänzende Fächer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7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Rechts- und wirtschaftswissenschaftliche Fächer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Werkstatt/Exkursionen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Kommunikative und soziale Kompetenzen</a:t>
            </a: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Sozialwissenschaftliches Modul</a:t>
            </a: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Erweiterungscurriculu</a:t>
            </a:r>
            <a:r>
              <a:rPr lang="de-AT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m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Vertiefung und/oder Perspektivenerweiterung</a:t>
            </a:r>
          </a:p>
          <a:p>
            <a:endParaRPr lang="de-AT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Voraussetzung für bestimmte Masterstudiengänge</a:t>
            </a:r>
          </a:p>
          <a:p>
            <a:endParaRPr lang="de-AT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de-AT" dirty="0">
                <a:latin typeface="Bahnschrift" panose="020B0502040204020203" pitchFamily="34" charset="0"/>
                <a:cs typeface="Arial" panose="020B0604020202020204" pitchFamily="34" charset="0"/>
              </a:rPr>
              <a:t>n</a:t>
            </a:r>
            <a:r>
              <a:rPr lang="de-AT" dirty="0" smtClean="0">
                <a:latin typeface="Bahnschrift" panose="020B0502040204020203" pitchFamily="34" charset="0"/>
                <a:cs typeface="Arial" panose="020B0604020202020204" pitchFamily="34" charset="0"/>
              </a:rPr>
              <a:t>ach freier Wahl</a:t>
            </a:r>
          </a:p>
        </p:txBody>
      </p:sp>
    </p:spTree>
    <p:extLst>
      <p:ext uri="{BB962C8B-B14F-4D97-AF65-F5344CB8AC3E}">
        <p14:creationId xmlns:p14="http://schemas.microsoft.com/office/powerpoint/2010/main" val="19019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23528" y="404664"/>
            <a:ext cx="8496944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de-AT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ea typeface="Microsoft YaHei UI" panose="020B0503020204020204" pitchFamily="34" charset="-122"/>
                <a:cs typeface="Courier New" panose="02070309020205020404" pitchFamily="49" charset="0"/>
              </a:rPr>
              <a:t>Erweiterungscurriculum</a:t>
            </a:r>
            <a:endParaRPr lang="de-AT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ea typeface="Microsoft YaHei UI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592" y="2276872"/>
            <a:ext cx="3168352" cy="230425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899592" y="2636912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>
                <a:latin typeface="Bahnschrift" panose="020B0502040204020203" pitchFamily="34" charset="0"/>
              </a:rPr>
              <a:t>ERWEITERUNGSCURRICULUM</a:t>
            </a:r>
          </a:p>
          <a:p>
            <a:endParaRPr lang="de-AT" sz="1600" dirty="0" smtClean="0">
              <a:latin typeface="Bahnschrift" panose="020B0502040204020203" pitchFamily="34" charset="0"/>
            </a:endParaRPr>
          </a:p>
          <a:p>
            <a:endParaRPr lang="de-AT" sz="1600" dirty="0">
              <a:latin typeface="Bahnschrift" panose="020B0502040204020203" pitchFamily="34" charset="0"/>
            </a:endParaRPr>
          </a:p>
          <a:p>
            <a:r>
              <a:rPr lang="de-AT" sz="1600" dirty="0" smtClean="0">
                <a:latin typeface="Bahnschrift" panose="020B0502040204020203" pitchFamily="34" charset="0"/>
              </a:rPr>
              <a:t>15 ECTS von Liste</a:t>
            </a:r>
          </a:p>
          <a:p>
            <a:r>
              <a:rPr lang="de-AT" sz="1600" dirty="0" smtClean="0">
                <a:latin typeface="Bahnschrift" panose="020B0502040204020203" pitchFamily="34" charset="0"/>
                <a:hlinkClick r:id="rId2"/>
              </a:rPr>
              <a:t>https://slw.univie.ac.at/studieren/erweiterungscurricula/</a:t>
            </a:r>
            <a:endParaRPr lang="de-AT" sz="1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Bildschirmpräsentation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</vt:lpstr>
      <vt:lpstr>PowerPoint-Präsentation</vt:lpstr>
      <vt:lpstr>Inhalt</vt:lpstr>
      <vt:lpstr>Semesterplanung</vt:lpstr>
      <vt:lpstr>Theorien</vt:lpstr>
      <vt:lpstr>Methoden</vt:lpstr>
      <vt:lpstr>Anwendungen</vt:lpstr>
      <vt:lpstr>Ergänzende Fächer</vt:lpstr>
      <vt:lpstr>Erweiterungscurriculum</vt:lpstr>
      <vt:lpstr>Erweiterungscurriculum</vt:lpstr>
      <vt:lpstr>Erweiterungscurriculum</vt:lpstr>
      <vt:lpstr>Erweiterungscurriculum</vt:lpstr>
      <vt:lpstr>„MitbelegerIn“</vt:lpstr>
      <vt:lpstr>MitbelegerIn</vt:lpstr>
      <vt:lpstr>MitbelegerIn</vt:lpstr>
      <vt:lpstr>Leistungsstipendium</vt:lpstr>
      <vt:lpstr>Studienabbruch</vt:lpstr>
      <vt:lpstr>Studienabbruch</vt:lpstr>
      <vt:lpstr>Studienwechsel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Isabell</dc:creator>
  <cp:lastModifiedBy>Isabell</cp:lastModifiedBy>
  <cp:revision>14</cp:revision>
  <dcterms:created xsi:type="dcterms:W3CDTF">2018-01-22T17:08:51Z</dcterms:created>
  <dcterms:modified xsi:type="dcterms:W3CDTF">2018-02-19T19:04:08Z</dcterms:modified>
</cp:coreProperties>
</file>